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326" r:id="rId3"/>
    <p:sldId id="335" r:id="rId4"/>
    <p:sldId id="331" r:id="rId5"/>
    <p:sldId id="336" r:id="rId6"/>
    <p:sldId id="328" r:id="rId7"/>
  </p:sldIdLst>
  <p:sldSz cx="9144000" cy="6858000" type="screen4x3"/>
  <p:notesSz cx="6669088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76" autoAdjust="0"/>
  </p:normalViewPr>
  <p:slideViewPr>
    <p:cSldViewPr>
      <p:cViewPr>
        <p:scale>
          <a:sx n="93" d="100"/>
          <a:sy n="93" d="100"/>
        </p:scale>
        <p:origin x="-1314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102826568939062E-2"/>
          <c:y val="2.1458334959671171E-2"/>
          <c:w val="0.91043476052379324"/>
          <c:h val="0.707599204438905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0"/>
            </a:sp3d>
          </c:spPr>
          <c:invertIfNegative val="0"/>
          <c:dLbls>
            <c:dLbl>
              <c:idx val="0"/>
              <c:layout>
                <c:manualLayout>
                  <c:x val="1.9412731365424041E-2"/>
                  <c:y val="-3.55023583709489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399305421643083E-2"/>
                  <c:y val="-3.558702091284591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242004471663275E-2"/>
                  <c:y val="-4.20292967550324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042359288422285E-2"/>
                  <c:y val="-3.54806337304643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932870281095419E-3"/>
                  <c:y val="-1.2739932042995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453009196766793E-2"/>
                  <c:y val="-7.6439592257973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проверок</c:v>
                </c:pt>
                <c:pt idx="1">
                  <c:v>количество выявленных нарушений</c:v>
                </c:pt>
                <c:pt idx="2">
                  <c:v>количество административных наказаний</c:v>
                </c:pt>
                <c:pt idx="3">
                  <c:v>сумма наложенных штрафов,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</c:v>
                </c:pt>
                <c:pt idx="1">
                  <c:v>167</c:v>
                </c:pt>
                <c:pt idx="2">
                  <c:v>20</c:v>
                </c:pt>
                <c:pt idx="3">
                  <c:v>2410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792832"/>
        <c:axId val="104794368"/>
        <c:axId val="0"/>
      </c:bar3DChart>
      <c:catAx>
        <c:axId val="10479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4794368"/>
        <c:crosses val="autoZero"/>
        <c:auto val="1"/>
        <c:lblAlgn val="ctr"/>
        <c:lblOffset val="100"/>
        <c:noMultiLvlLbl val="0"/>
      </c:catAx>
      <c:valAx>
        <c:axId val="104794368"/>
        <c:scaling>
          <c:orientation val="minMax"/>
          <c:max val="130"/>
          <c:min val="0"/>
        </c:scaling>
        <c:delete val="1"/>
        <c:axPos val="r"/>
        <c:majorGridlines/>
        <c:numFmt formatCode="General" sourceLinked="1"/>
        <c:majorTickMark val="out"/>
        <c:minorTickMark val="none"/>
        <c:tickLblPos val="none"/>
        <c:crossAx val="104792832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35757181393992415"/>
          <c:y val="0.87232990466999061"/>
          <c:w val="0.29608542448388708"/>
          <c:h val="0.1276701214418981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102826568939055E-2"/>
          <c:y val="2.1458334959671164E-2"/>
          <c:w val="0.91043476052379324"/>
          <c:h val="0.707599204438905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0"/>
            </a:sp3d>
          </c:spPr>
          <c:invertIfNegative val="0"/>
          <c:dLbls>
            <c:dLbl>
              <c:idx val="0"/>
              <c:layout>
                <c:manualLayout>
                  <c:x val="1.3888888888888892E-2"/>
                  <c:y val="-3.36723993705647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234567901234573E-2"/>
                  <c:y val="-3.36723993705647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04742144611014E-2"/>
                  <c:y val="-6.220530299905119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18518518518521E-2"/>
                  <c:y val="-3.36723993705647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проверок</c:v>
                </c:pt>
                <c:pt idx="1">
                  <c:v>количество выявленных нарушений</c:v>
                </c:pt>
                <c:pt idx="2">
                  <c:v>количество административных наказаний</c:v>
                </c:pt>
                <c:pt idx="3">
                  <c:v>сумма наложенных штрафов,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20</c:v>
                </c:pt>
                <c:pt idx="2">
                  <c:v>5</c:v>
                </c:pt>
                <c:pt idx="3">
                  <c:v>860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187328"/>
        <c:axId val="31188864"/>
        <c:axId val="0"/>
      </c:bar3DChart>
      <c:catAx>
        <c:axId val="3118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1188864"/>
        <c:crosses val="autoZero"/>
        <c:auto val="1"/>
        <c:lblAlgn val="ctr"/>
        <c:lblOffset val="100"/>
        <c:noMultiLvlLbl val="0"/>
      </c:catAx>
      <c:valAx>
        <c:axId val="31188864"/>
        <c:scaling>
          <c:orientation val="minMax"/>
          <c:max val="130"/>
          <c:min val="0"/>
        </c:scaling>
        <c:delete val="1"/>
        <c:axPos val="r"/>
        <c:majorGridlines/>
        <c:numFmt formatCode="General" sourceLinked="1"/>
        <c:majorTickMark val="out"/>
        <c:minorTickMark val="none"/>
        <c:tickLblPos val="none"/>
        <c:crossAx val="31187328"/>
        <c:crosses val="max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0.05241</cdr:x>
      <cdr:y>0.79797</cdr:y>
    </cdr:from>
    <cdr:to>
      <cdr:x>0.16352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1279" y="38877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0.05241</cdr:x>
      <cdr:y>0.79797</cdr:y>
    </cdr:from>
    <cdr:to>
      <cdr:x>0.16352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1279" y="38877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8" tIns="45089" rIns="90178" bIns="450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9" y="4642724"/>
            <a:ext cx="5335893" cy="4399115"/>
          </a:xfrm>
          <a:prstGeom prst="rect">
            <a:avLst/>
          </a:prstGeom>
        </p:spPr>
        <p:txBody>
          <a:bodyPr vert="horz" lIns="90178" tIns="45089" rIns="90178" bIns="450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D4ED3DE7-EBD2-428E-97A2-FB3390C05807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9874087-2B13-409D-A053-F94EAC981145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9DF5CAE-FF43-4BE9-84CE-202D3091D790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882ADDE-6DBE-4F21-9BD7-E0A0151BC925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56C0CA80-53DB-4490-BC06-D11E79071FBE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A8DE75F-5EEB-4923-A9BA-1E8149536DE1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ACA9C2-AC16-435C-93B9-AD789A813A5B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D2580B-36D3-4F19-8748-3F298794F990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587601B-5ED9-43BC-8CB9-793E1D7E5951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B3EE4BFF-E76F-4D77-AC04-F03FBB43E7ED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B0453E-1CF8-407B-9ADC-0187017B761B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2C20FDE-CF09-44ED-8AB0-D6774AE668FC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27384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400" y="3197746"/>
            <a:ext cx="8342064" cy="507831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Обзор правоприменительной практики </a:t>
            </a:r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при осуществлении металлургического надзора за 2021 год и 1 полугодие 2022 года</a:t>
            </a:r>
            <a:endParaRPr lang="ru-RU" altLang="zh-CN" b="1" dirty="0">
              <a:solidFill>
                <a:prstClr val="black"/>
              </a:solidFill>
              <a:cs typeface="Arial" charset="0"/>
            </a:endParaRP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477838"/>
            <a:ext cx="9144000" cy="1403351"/>
            <a:chOff x="0" y="272"/>
            <a:chExt cx="5760" cy="884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pic>
          <p:nvPicPr>
            <p:cNvPr id="11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2"/>
              <a:ext cx="666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Северо-Западное управление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41562" y="695329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За 12 месяцев 2021 года </a:t>
            </a:r>
            <a:r>
              <a:rPr lang="ru-RU" b="1" dirty="0" smtClean="0"/>
              <a:t>должностными лицами </a:t>
            </a:r>
            <a:r>
              <a:rPr lang="ru-RU" b="1" dirty="0"/>
              <a:t>Северо-Западного управления Ростехнадзора по </a:t>
            </a:r>
            <a:r>
              <a:rPr lang="ru-RU" b="1" dirty="0" smtClean="0"/>
              <a:t>Вологодской области проведено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41562" y="161835"/>
            <a:ext cx="7451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Обзор правоприменительной практики при осуществлении металлургического надзора </a:t>
            </a:r>
            <a:endParaRPr lang="ru-RU" altLang="zh-CN" sz="1400" b="1" dirty="0" smtClean="0">
              <a:solidFill>
                <a:prstClr val="black"/>
              </a:solidFill>
              <a:cs typeface="Arial" charset="0"/>
            </a:endParaRPr>
          </a:p>
          <a:p>
            <a:pPr algn="ctr"/>
            <a:r>
              <a:rPr lang="ru-RU" altLang="zh-CN" sz="1400" b="1" dirty="0" smtClean="0">
                <a:solidFill>
                  <a:prstClr val="black"/>
                </a:solidFill>
                <a:cs typeface="Arial" charset="0"/>
              </a:rPr>
              <a:t>за 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2021 год и 1 полугодие 2022 года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777882"/>
              </p:ext>
            </p:extLst>
          </p:nvPr>
        </p:nvGraphicFramePr>
        <p:xfrm>
          <a:off x="323528" y="1399612"/>
          <a:ext cx="8373616" cy="5053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91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37739" y="10184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За </a:t>
            </a:r>
            <a:r>
              <a:rPr lang="ru-RU" b="1" dirty="0" smtClean="0"/>
              <a:t>1 полугодие 2022 </a:t>
            </a:r>
            <a:r>
              <a:rPr lang="ru-RU" b="1" dirty="0"/>
              <a:t>года </a:t>
            </a:r>
            <a:r>
              <a:rPr lang="ru-RU" b="1" dirty="0" smtClean="0"/>
              <a:t>должностными лицами </a:t>
            </a:r>
            <a:r>
              <a:rPr lang="ru-RU" b="1" dirty="0"/>
              <a:t>Северо-Западного управления Ростехнадзора по </a:t>
            </a:r>
            <a:r>
              <a:rPr lang="ru-RU" b="1" dirty="0" smtClean="0"/>
              <a:t>Вологодской области проведено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451391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Обзор правоприменительной практики при осуществлении металлургического надзора </a:t>
            </a:r>
            <a:endParaRPr lang="ru-RU" altLang="zh-CN" sz="1400" b="1" dirty="0" smtClean="0">
              <a:solidFill>
                <a:prstClr val="black"/>
              </a:solidFill>
              <a:cs typeface="Arial" charset="0"/>
            </a:endParaRPr>
          </a:p>
          <a:p>
            <a:pPr algn="ctr"/>
            <a:r>
              <a:rPr lang="ru-RU" altLang="zh-CN" sz="1400" b="1" dirty="0" smtClean="0">
                <a:solidFill>
                  <a:prstClr val="black"/>
                </a:solidFill>
                <a:cs typeface="Arial" charset="0"/>
              </a:rPr>
              <a:t>за 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2021 год и 1 полугодие 2022 года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837774"/>
              </p:ext>
            </p:extLst>
          </p:nvPr>
        </p:nvGraphicFramePr>
        <p:xfrm>
          <a:off x="467544" y="1988840"/>
          <a:ext cx="8230369" cy="387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873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4" y="397340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Обзор правоприменительной практики при осуществлении металлургического надзора </a:t>
            </a:r>
          </a:p>
          <a:p>
            <a:pPr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за 2021 год и 1 полугодие 2022 года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2376264"/>
          </a:xfrm>
        </p:spPr>
        <p:txBody>
          <a:bodyPr/>
          <a:lstStyle/>
          <a:p>
            <a:pPr marL="6286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аттестации у лиц, ответственных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производственного контроля.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Несвоевременное проведение обследований дымовых труб.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в установленные сроки мероприятий по результатам экспертиз промышленной безопасности.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документов, подтверждающих соответствие оборудования требованиям технических регламентов.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0304" y="1409700"/>
            <a:ext cx="723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Основные нарушения, выявляемые в ходе проверок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588" y="502024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Обзор правоприменительной практики при осуществлении металлургического надзора </a:t>
            </a:r>
          </a:p>
          <a:p>
            <a:pPr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за 2021 год и 1 полугодие 2022 года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6" cy="3816424"/>
          </a:xfrm>
        </p:spPr>
        <p:txBody>
          <a:bodyPr/>
          <a:lstStyle/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2021-2022 г.г. Северо-Западным управлением Ростехнадзора направлено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информационных письма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уровне травматизма на объектах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металлургической промышленности,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о результатах анализа причин возникновений аварий и несчастных случаев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проведенных плановых и внеплановых проверок инспекторским составом Управления проводятся методические консультационные мероприятия с ответственными представителями проверяемых организаций по обсуждению результатов проверок и проведению профилактических мероприятий, направленных на предотвращение нарушений в будущем.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3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Обзор правоприменительной практики при осуществлении металлургического надзора за 2021 год и 1 полугодие 2022 года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Спасибо за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внимание.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1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</TotalTime>
  <Words>238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 Ирина Сергеевна</dc:creator>
  <cp:lastModifiedBy>Плотникова</cp:lastModifiedBy>
  <cp:revision>428</cp:revision>
  <cp:lastPrinted>2016-02-05T13:27:40Z</cp:lastPrinted>
  <dcterms:created xsi:type="dcterms:W3CDTF">2014-12-09T06:57:46Z</dcterms:created>
  <dcterms:modified xsi:type="dcterms:W3CDTF">2022-08-30T11:12:59Z</dcterms:modified>
</cp:coreProperties>
</file>